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2" r:id="rId1"/>
    <p:sldMasterId id="2147483694" r:id="rId2"/>
    <p:sldMasterId id="2147483709" r:id="rId3"/>
    <p:sldMasterId id="2147483721" r:id="rId4"/>
    <p:sldMasterId id="2147483733" r:id="rId5"/>
    <p:sldMasterId id="2147483748" r:id="rId6"/>
  </p:sldMasterIdLst>
  <p:notesMasterIdLst>
    <p:notesMasterId r:id="rId45"/>
  </p:notesMasterIdLst>
  <p:handoutMasterIdLst>
    <p:handoutMasterId r:id="rId46"/>
  </p:handoutMasterIdLst>
  <p:sldIdLst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0" r:id="rId38"/>
    <p:sldId id="291" r:id="rId39"/>
    <p:sldId id="292" r:id="rId40"/>
    <p:sldId id="293" r:id="rId41"/>
    <p:sldId id="289" r:id="rId42"/>
    <p:sldId id="294" r:id="rId43"/>
    <p:sldId id="295" r:id="rId4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CC33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213F"/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7580" autoAdjust="0"/>
  </p:normalViewPr>
  <p:slideViewPr>
    <p:cSldViewPr>
      <p:cViewPr>
        <p:scale>
          <a:sx n="100" d="100"/>
          <a:sy n="100" d="100"/>
        </p:scale>
        <p:origin x="1880" y="568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9" Type="http://schemas.openxmlformats.org/officeDocument/2006/relationships/slide" Target="slides/slide3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Austin 2017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tiff>
</file>

<file path=ppt/media/image19.tiff>
</file>

<file path=ppt/media/image2.jpg>
</file>

<file path=ppt/media/image20.tiff>
</file>

<file path=ppt/media/image21.png>
</file>

<file path=ppt/media/image2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this even the same platform?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4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22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63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Primary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color should be the most widely used across all screens and components.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Secondary - to indicate a related action or information.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The secondary color may be a darker or lighter variation of the primary color.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Accent -  used for the floating action button and interactive elements,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01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8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theme" Target="../theme/theme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6.xml"/><Relationship Id="rId12" Type="http://schemas.openxmlformats.org/officeDocument/2006/relationships/theme" Target="../theme/theme3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theme" Target="../theme/theme4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1.xml"/><Relationship Id="rId15" Type="http://schemas.openxmlformats.org/officeDocument/2006/relationships/theme" Target="../theme/theme5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2.xml"/><Relationship Id="rId12" Type="http://schemas.openxmlformats.org/officeDocument/2006/relationships/theme" Target="../theme/theme6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5.xml"/><Relationship Id="rId5" Type="http://schemas.openxmlformats.org/officeDocument/2006/relationships/slideLayout" Target="../slideLayouts/slideLayout66.xml"/><Relationship Id="rId6" Type="http://schemas.openxmlformats.org/officeDocument/2006/relationships/slideLayout" Target="../slideLayouts/slideLayout67.xml"/><Relationship Id="rId7" Type="http://schemas.openxmlformats.org/officeDocument/2006/relationships/slideLayout" Target="../slideLayouts/slideLayout68.xml"/><Relationship Id="rId8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2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  <a:cs typeface="+mn-cs"/>
              </a:rPr>
              <a:t>Kevin Ford</a:t>
            </a:r>
            <a:endParaRPr lang="en-US" sz="2800" b="1" dirty="0">
              <a:solidFill>
                <a:schemeClr val="bg1">
                  <a:lumMod val="85000"/>
                </a:schemeClr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Mobile Practice Lead</a:t>
            </a:r>
          </a:p>
          <a:p>
            <a:pPr algn="r">
              <a:defRPr/>
            </a:pPr>
            <a:r>
              <a:rPr lang="en-US" sz="2400" b="1" dirty="0" err="1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Magenic</a:t>
            </a:r>
            <a:endParaRPr lang="en-US" sz="2400" b="1" dirty="0" smtClean="0">
              <a:solidFill>
                <a:schemeClr val="bg1">
                  <a:lumMod val="85000"/>
                </a:schemeClr>
              </a:solidFill>
              <a:latin typeface="Arial" charset="0"/>
            </a:endParaRPr>
          </a:p>
          <a:p>
            <a:pPr eaLnBrk="1" hangingPunct="1">
              <a:defRPr/>
            </a:pPr>
            <a:endParaRPr lang="en-US" b="1" dirty="0">
              <a:solidFill>
                <a:schemeClr val="bg1">
                  <a:lumMod val="85000"/>
                </a:schemeClr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Level: 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Intermediate</a:t>
            </a:r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000" b="1" dirty="0">
                <a:solidFill>
                  <a:srgbClr val="F1213F"/>
                </a:solidFill>
                <a:effectLst/>
              </a:rPr>
              <a:t>Creating Great Looking Android Applications Using Material Design</a:t>
            </a: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Themes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Require Android L for Material themes (values-v21)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63590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@</a:t>
            </a:r>
            <a:r>
              <a:rPr lang="en-US" dirty="0" err="1"/>
              <a:t>android:style</a:t>
            </a:r>
            <a:r>
              <a:rPr lang="en-US" dirty="0"/>
              <a:t>/</a:t>
            </a:r>
            <a:r>
              <a:rPr lang="en-US" dirty="0" err="1"/>
              <a:t>Theme.Material.Light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20857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 </a:t>
            </a:r>
            <a:r>
              <a:rPr lang="en-US" dirty="0" err="1"/>
              <a:t>AppCompat</a:t>
            </a:r>
            <a:r>
              <a:rPr lang="en-US" dirty="0"/>
              <a:t> themes for Older API Support (v7)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920776"/>
            <a:ext cx="1981200" cy="352653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278218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 </a:t>
            </a:r>
            <a:r>
              <a:rPr lang="en-US" dirty="0" err="1"/>
              <a:t>Theme.AppCompat.Light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5578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Activities my inherit from </a:t>
            </a:r>
            <a:r>
              <a:rPr lang="en-US" dirty="0" err="1"/>
              <a:t>AppCompatActivity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3929391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Themes control appearance of default action bar</a:t>
            </a:r>
          </a:p>
        </p:txBody>
      </p:sp>
    </p:spTree>
    <p:extLst>
      <p:ext uri="{BB962C8B-B14F-4D97-AF65-F5344CB8AC3E}">
        <p14:creationId xmlns:p14="http://schemas.microsoft.com/office/powerpoint/2010/main" val="91800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smtClean="0"/>
              <a:t>Style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/>
              <a:t>&lt;style name="</a:t>
            </a:r>
            <a:r>
              <a:rPr lang="en-US" sz="2800" dirty="0" err="1"/>
              <a:t>Theme.MyTheme</a:t>
            </a:r>
            <a:r>
              <a:rPr lang="en-US" sz="2800" dirty="0"/>
              <a:t>" parent="@style/</a:t>
            </a:r>
            <a:r>
              <a:rPr lang="en-US" sz="2800" dirty="0" err="1"/>
              <a:t>Theme.AppCompat.Light.NoActionBar</a:t>
            </a:r>
            <a:r>
              <a:rPr lang="en-US" sz="2800" dirty="0"/>
              <a:t>"&gt;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</a:t>
            </a:r>
            <a:r>
              <a:rPr lang="en-US" sz="2800" dirty="0"/>
              <a:t>"&gt;@color/</a:t>
            </a:r>
            <a:r>
              <a:rPr lang="en-US" sz="2800" dirty="0" err="1"/>
              <a:t>custom_primary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colorPrimaryDark</a:t>
            </a:r>
            <a:r>
              <a:rPr lang="en-US" sz="2800" dirty="0"/>
              <a:t>"&gt;@color/</a:t>
            </a:r>
            <a:r>
              <a:rPr lang="en-US" sz="2800" dirty="0" err="1"/>
              <a:t>custom_secondary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colorAccent</a:t>
            </a:r>
            <a:r>
              <a:rPr lang="en-US" sz="2800" dirty="0"/>
              <a:t>"&gt;@color/</a:t>
            </a:r>
            <a:r>
              <a:rPr lang="en-US" sz="2800" dirty="0" err="1"/>
              <a:t>custom_accent</a:t>
            </a:r>
            <a:r>
              <a:rPr lang="en-US" sz="2800" dirty="0"/>
              <a:t>&lt;/item&gt;</a:t>
            </a:r>
          </a:p>
          <a:p>
            <a:pPr marL="0" indent="0">
              <a:buNone/>
            </a:pPr>
            <a:r>
              <a:rPr lang="en-US" sz="2800" dirty="0"/>
              <a:t>&lt;/style&gt;</a:t>
            </a:r>
            <a:endParaRPr lang="en-US" sz="26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34010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/ Night Theme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4891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in </a:t>
            </a:r>
            <a:r>
              <a:rPr lang="en-US" dirty="0" err="1"/>
              <a:t>AppCompat</a:t>
            </a:r>
            <a:r>
              <a:rPr lang="en-US" dirty="0"/>
              <a:t> 23.2.0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31085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Switches between Dark and Light mode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Theme.AppCompat.DayNight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15900" y="3060151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Several Settings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552" y="3724684"/>
            <a:ext cx="54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  <a:p>
            <a:r>
              <a:rPr lang="en-US" dirty="0"/>
              <a:t>Dark</a:t>
            </a:r>
          </a:p>
          <a:p>
            <a:r>
              <a:rPr lang="en-US" dirty="0"/>
              <a:t>Auto</a:t>
            </a:r>
          </a:p>
        </p:txBody>
      </p:sp>
    </p:spTree>
    <p:extLst>
      <p:ext uri="{BB962C8B-B14F-4D97-AF65-F5344CB8AC3E}">
        <p14:creationId xmlns:p14="http://schemas.microsoft.com/office/powerpoint/2010/main" val="29263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Elevation and Shadows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184"/>
            <a:ext cx="9144000" cy="37837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7995" y="905184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material objects have default elevation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37995" y="1527359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objects change elevation based on input</a:t>
            </a:r>
          </a:p>
        </p:txBody>
      </p:sp>
      <p:sp>
        <p:nvSpPr>
          <p:cNvPr id="8" name="Rectangle 7"/>
          <p:cNvSpPr/>
          <p:nvPr/>
        </p:nvSpPr>
        <p:spPr>
          <a:xfrm>
            <a:off x="237995" y="2149535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cannot pass through material</a:t>
            </a:r>
          </a:p>
        </p:txBody>
      </p:sp>
      <p:sp>
        <p:nvSpPr>
          <p:cNvPr id="9" name="Rectangle 8"/>
          <p:cNvSpPr/>
          <p:nvPr/>
        </p:nvSpPr>
        <p:spPr>
          <a:xfrm>
            <a:off x="237995" y="2774775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Shadows are visual cue of elevation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237995" y="3400016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elevation: </a:t>
            </a:r>
            <a:r>
              <a:rPr lang="en-US" dirty="0" err="1"/>
              <a:t>setCompatElevation</a:t>
            </a:r>
            <a:r>
              <a:rPr lang="en-US" dirty="0"/>
              <a:t> or elevation XML attribute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37995" y="4019698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Override shadow: </a:t>
            </a:r>
            <a:r>
              <a:rPr lang="en-US" dirty="0" err="1"/>
              <a:t>setOutlineProvider</a:t>
            </a:r>
            <a:r>
              <a:rPr lang="en-US" dirty="0"/>
              <a:t>(</a:t>
            </a:r>
            <a:r>
              <a:rPr lang="en-US" dirty="0" err="1"/>
              <a:t>ViewOutlineProvider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3329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Elevation Limitations</a:t>
            </a: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29146" y="1098352"/>
            <a:ext cx="6057454" cy="3415606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400" dirty="0"/>
              <a:t>All elements are 1dp thick (think paper)</a:t>
            </a:r>
          </a:p>
          <a:p>
            <a:pPr eaLnBrk="1" hangingPunct="1">
              <a:defRPr/>
            </a:pPr>
            <a:r>
              <a:rPr lang="en-US" sz="2400" dirty="0" smtClean="0"/>
              <a:t>Multiple objects cannot share the same space</a:t>
            </a:r>
          </a:p>
          <a:p>
            <a:pPr eaLnBrk="1" hangingPunct="1">
              <a:defRPr/>
            </a:pPr>
            <a:r>
              <a:rPr lang="en-US" sz="2400" dirty="0" smtClean="0">
                <a:sym typeface="M Avenir Medium" charset="0"/>
              </a:rPr>
              <a:t>Objects cannot pass through each other</a:t>
            </a:r>
            <a:endParaRPr lang="en-US" sz="2400" dirty="0" smtClean="0"/>
          </a:p>
        </p:txBody>
      </p:sp>
      <p:sp>
        <p:nvSpPr>
          <p:cNvPr id="2" name="Rectangle 1"/>
          <p:cNvSpPr/>
          <p:nvPr/>
        </p:nvSpPr>
        <p:spPr bwMode="auto">
          <a:xfrm>
            <a:off x="3929063" y="3132730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10348" y="3367768"/>
            <a:ext cx="1567160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19269" y="3809788"/>
            <a:ext cx="2652117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1518047" y="4291991"/>
            <a:ext cx="518368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5375673" y="3930338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5375673" y="3798307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5978427" y="3488318"/>
            <a:ext cx="44201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5978427" y="3367768"/>
            <a:ext cx="442019" cy="287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Connector 16"/>
          <p:cNvCxnSpPr/>
          <p:nvPr/>
        </p:nvCxnSpPr>
        <p:spPr bwMode="auto">
          <a:xfrm>
            <a:off x="5576590" y="3253282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/>
        </p:nvCxnSpPr>
        <p:spPr bwMode="auto">
          <a:xfrm>
            <a:off x="5576590" y="3132731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6518392" y="3854117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3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2" name="TextBox 21"/>
          <p:cNvSpPr txBox="1"/>
          <p:nvPr/>
        </p:nvSpPr>
        <p:spPr>
          <a:xfrm>
            <a:off x="6510255" y="3723520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4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3" name="TextBox 22"/>
          <p:cNvSpPr txBox="1"/>
          <p:nvPr/>
        </p:nvSpPr>
        <p:spPr>
          <a:xfrm>
            <a:off x="6518391" y="341528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7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4" name="TextBox 23"/>
          <p:cNvSpPr txBox="1"/>
          <p:nvPr/>
        </p:nvSpPr>
        <p:spPr>
          <a:xfrm>
            <a:off x="6515079" y="3301124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8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5" name="TextBox 24"/>
          <p:cNvSpPr txBox="1"/>
          <p:nvPr/>
        </p:nvSpPr>
        <p:spPr>
          <a:xfrm>
            <a:off x="6515079" y="318151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9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6" name="TextBox 25"/>
          <p:cNvSpPr txBox="1"/>
          <p:nvPr/>
        </p:nvSpPr>
        <p:spPr>
          <a:xfrm>
            <a:off x="6479686" y="3054359"/>
            <a:ext cx="372218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10 </a:t>
            </a:r>
            <a:r>
              <a:rPr lang="en-US" sz="633" dirty="0" err="1"/>
              <a:t>dp</a:t>
            </a:r>
            <a:endParaRPr lang="en-US" sz="633" dirty="0"/>
          </a:p>
        </p:txBody>
      </p:sp>
    </p:spTree>
    <p:extLst>
      <p:ext uri="{BB962C8B-B14F-4D97-AF65-F5344CB8AC3E}">
        <p14:creationId xmlns:p14="http://schemas.microsoft.com/office/powerpoint/2010/main" val="1083113242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0555" y="1031875"/>
            <a:ext cx="5310932" cy="3415606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dirty="0" smtClean="0"/>
              <a:t>Sometimes Elevation changes as state changes</a:t>
            </a:r>
          </a:p>
          <a:p>
            <a:pPr eaLnBrk="1" hangingPunct="1">
              <a:defRPr/>
            </a:pPr>
            <a:r>
              <a:rPr lang="en-US" dirty="0" smtClean="0"/>
              <a:t>Resting elevation vs goal elevation</a:t>
            </a:r>
          </a:p>
          <a:p>
            <a:pPr eaLnBrk="1" hangingPunct="1">
              <a:defRPr/>
            </a:pPr>
            <a:r>
              <a:rPr lang="en-US" dirty="0" smtClean="0"/>
              <a:t>Changes handled using Dynamic Elevation Offsets</a:t>
            </a:r>
          </a:p>
          <a:p>
            <a:pPr marL="342900" lvl="2" indent="0">
              <a:spcBef>
                <a:spcPts val="2637"/>
              </a:spcBef>
              <a:defRPr/>
            </a:pPr>
            <a:r>
              <a:rPr lang="en-US" dirty="0" smtClean="0"/>
              <a:t>Provide </a:t>
            </a:r>
            <a:r>
              <a:rPr lang="en-US" dirty="0"/>
              <a:t>consistency in changes</a:t>
            </a:r>
          </a:p>
          <a:p>
            <a:pPr eaLnBrk="1" hangingPunct="1">
              <a:defRPr/>
            </a:pPr>
            <a:r>
              <a:rPr lang="en-US" dirty="0"/>
              <a:t>Objects return to resting elevation when </a:t>
            </a:r>
            <a:r>
              <a:rPr lang="en-US" dirty="0" smtClean="0"/>
              <a:t>done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Responsive Elevation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60630" y="2973586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8052" y="2931832"/>
            <a:ext cx="49343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Resting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28052" y="2129731"/>
            <a:ext cx="42212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Goal</a:t>
            </a: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5817692" y="3495973"/>
            <a:ext cx="301376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5606630" y="2933403"/>
            <a:ext cx="565570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Elevation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6630" y="2129730"/>
            <a:ext cx="683136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 err="1"/>
              <a:t>TranslationZ</a:t>
            </a:r>
            <a:endParaRPr lang="en-US" sz="738" dirty="0"/>
          </a:p>
        </p:txBody>
      </p:sp>
    </p:spTree>
    <p:extLst>
      <p:ext uri="{BB962C8B-B14F-4D97-AF65-F5344CB8AC3E}">
        <p14:creationId xmlns:p14="http://schemas.microsoft.com/office/powerpoint/2010/main" val="1812866322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2000" accel="50000" decel="5000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35294E-6 -3.75E-6 L -2.35294E-6 0.00017 C -0.00101 -0.01611 -0.00184 -0.02718 -0.00184 -0.04459 C -0.00184 -0.05713 -0.00128 -0.06982 -0.00092 -0.08235 C -0.00128 -0.10921 -0.00184 -0.13606 -0.00184 -0.16308 C -0.00184 -0.18717 -0.00138 -0.11474 -0.00092 -0.09065 C -0.00055 -0.07259 -0.00055 -0.07389 0.00101 -0.06103 C -9.23529E-5 -0.01383 0.00019 -0.01025 -2.35294E-6 -3.75E-6 Z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" y="-8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Floating Action Button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2" y="1914248"/>
            <a:ext cx="3368838" cy="2395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975055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Purpose to show form’s primary 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1567112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android.support.design.widget.FloatingActionButton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163797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 accent color is default background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2763049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Default and ‘mini’ size - </a:t>
            </a:r>
            <a:r>
              <a:rPr lang="en-US" dirty="0" err="1"/>
              <a:t>fabSize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6267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Android:src</a:t>
            </a:r>
            <a:r>
              <a:rPr lang="en-US" dirty="0"/>
              <a:t> or </a:t>
            </a:r>
            <a:r>
              <a:rPr lang="en-US" dirty="0" err="1"/>
              <a:t>setImageDrawable</a:t>
            </a:r>
            <a:r>
              <a:rPr lang="en-US" dirty="0"/>
              <a:t> to change icon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3962305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Normally, leave elevation/shadow to defaults</a:t>
            </a:r>
          </a:p>
        </p:txBody>
      </p:sp>
    </p:spTree>
    <p:extLst>
      <p:ext uri="{BB962C8B-B14F-4D97-AF65-F5344CB8AC3E}">
        <p14:creationId xmlns:p14="http://schemas.microsoft.com/office/powerpoint/2010/main" val="34629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Action Button XML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/>
              <a:t>&lt;</a:t>
            </a:r>
            <a:r>
              <a:rPr lang="en-US" sz="2800" dirty="0" err="1"/>
              <a:t>android.support.design.widget.FloatingActionButton</a:t>
            </a:r>
            <a:endParaRPr lang="en-US" sz="2800" dirty="0"/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android:id</a:t>
            </a:r>
            <a:r>
              <a:rPr lang="de-DE" sz="2800" dirty="0"/>
              <a:t>="@+</a:t>
            </a:r>
            <a:r>
              <a:rPr lang="de-DE" sz="2800" dirty="0" err="1"/>
              <a:t>id</a:t>
            </a:r>
            <a:r>
              <a:rPr lang="de-DE" sz="2800" dirty="0"/>
              <a:t>/</a:t>
            </a:r>
            <a:r>
              <a:rPr lang="de-DE" sz="2800" dirty="0" err="1"/>
              <a:t>fab_add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android:layout_width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android:layout_height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android:layout_gravity</a:t>
            </a:r>
            <a:r>
              <a:rPr lang="de-DE" sz="2800" dirty="0"/>
              <a:t>="</a:t>
            </a:r>
            <a:r>
              <a:rPr lang="de-DE" sz="2800" dirty="0" err="1"/>
              <a:t>bottom|right</a:t>
            </a:r>
            <a:r>
              <a:rPr lang="de-DE" sz="2800" dirty="0"/>
              <a:t>"        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android:layout_marginBottom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android:layout_marginRight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android:enabled</a:t>
            </a:r>
            <a:r>
              <a:rPr lang="de-DE" sz="2800" dirty="0"/>
              <a:t>="</a:t>
            </a:r>
            <a:r>
              <a:rPr lang="de-DE" sz="2800" dirty="0" err="1"/>
              <a:t>true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android:src</a:t>
            </a:r>
            <a:r>
              <a:rPr lang="de-DE" sz="2800" dirty="0"/>
              <a:t>="@</a:t>
            </a:r>
            <a:r>
              <a:rPr lang="de-DE" sz="2800" dirty="0" err="1"/>
              <a:t>drawable</a:t>
            </a:r>
            <a:r>
              <a:rPr lang="de-DE" sz="2800" dirty="0"/>
              <a:t>/ic_add_white_24dp" /&gt;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9010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Wiring Up the FAB Click Event</a:t>
            </a:r>
            <a:endParaRPr lang="en-US" sz="4000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116" y="732405"/>
            <a:ext cx="8572500" cy="2913670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/>
              <a:t>In </a:t>
            </a:r>
            <a:r>
              <a:rPr lang="en-US" sz="2800" dirty="0" err="1"/>
              <a:t>OnCreate</a:t>
            </a:r>
            <a:r>
              <a:rPr lang="en-US" sz="2800" dirty="0"/>
              <a:t>:</a:t>
            </a:r>
          </a:p>
          <a:p>
            <a:pPr marL="0" indent="0">
              <a:buNone/>
            </a:pPr>
            <a:r>
              <a:rPr lang="en-US" sz="2800" dirty="0" err="1"/>
              <a:t>var</a:t>
            </a:r>
            <a:r>
              <a:rPr lang="en-US" sz="2800" dirty="0"/>
              <a:t> fab = </a:t>
            </a:r>
            <a:r>
              <a:rPr lang="en-US" sz="2800" dirty="0" err="1"/>
              <a:t>FindViewById</a:t>
            </a:r>
            <a:r>
              <a:rPr lang="en-US" sz="2800" dirty="0"/>
              <a:t>&lt;</a:t>
            </a:r>
            <a:r>
              <a:rPr lang="en-US" sz="2800" dirty="0" err="1"/>
              <a:t>FloatingActionButton</a:t>
            </a:r>
            <a:r>
              <a:rPr lang="en-US" sz="2800" dirty="0"/>
              <a:t>&gt;(</a:t>
            </a:r>
            <a:r>
              <a:rPr lang="en-US" sz="2800" dirty="0" err="1"/>
              <a:t>Resource.Id.fab_add</a:t>
            </a:r>
            <a:r>
              <a:rPr lang="en-US" sz="2800" dirty="0"/>
              <a:t>);</a:t>
            </a:r>
          </a:p>
          <a:p>
            <a:pPr marL="0" indent="0">
              <a:buNone/>
            </a:pPr>
            <a:r>
              <a:rPr lang="en-US" sz="2800" dirty="0" err="1"/>
              <a:t>fab.Click</a:t>
            </a:r>
            <a:r>
              <a:rPr lang="en-US" sz="2800" dirty="0"/>
              <a:t> += </a:t>
            </a:r>
            <a:r>
              <a:rPr lang="en-US" sz="2800" dirty="0" err="1"/>
              <a:t>fab_click</a:t>
            </a:r>
            <a:r>
              <a:rPr lang="en-US" sz="2800" dirty="0"/>
              <a:t>;</a:t>
            </a:r>
          </a:p>
          <a:p>
            <a:r>
              <a:rPr lang="en-US" sz="2800" dirty="0"/>
              <a:t>Event:</a:t>
            </a:r>
          </a:p>
          <a:p>
            <a:pPr marL="0" indent="0">
              <a:buNone/>
            </a:pPr>
            <a:r>
              <a:rPr lang="en-US" sz="2800" dirty="0"/>
              <a:t>private void </a:t>
            </a:r>
            <a:r>
              <a:rPr lang="en-US" sz="2800" dirty="0" err="1"/>
              <a:t>fab_click</a:t>
            </a:r>
            <a:r>
              <a:rPr lang="en-US" sz="2800" dirty="0"/>
              <a:t>(object sender, </a:t>
            </a:r>
            <a:r>
              <a:rPr lang="en-US" sz="2800" dirty="0" err="1"/>
              <a:t>EventArgs</a:t>
            </a:r>
            <a:r>
              <a:rPr lang="en-US" sz="2800" dirty="0"/>
              <a:t> e)</a:t>
            </a:r>
          </a:p>
          <a:p>
            <a:pPr marL="0" indent="0">
              <a:buNone/>
            </a:pPr>
            <a:r>
              <a:rPr lang="de-DE" sz="2800" dirty="0"/>
              <a:t>{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var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 = </a:t>
            </a:r>
            <a:r>
              <a:rPr lang="de-DE" sz="2800" dirty="0" err="1"/>
              <a:t>new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typeof</a:t>
            </a:r>
            <a:r>
              <a:rPr lang="de-DE" sz="2800" dirty="0"/>
              <a:t>(</a:t>
            </a:r>
            <a:r>
              <a:rPr lang="de-DE" sz="2800" dirty="0" err="1"/>
              <a:t>NewPollActivity</a:t>
            </a:r>
            <a:r>
              <a:rPr lang="de-DE" sz="2800" dirty="0"/>
              <a:t>));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ActivityCompat.StartActivity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intent</a:t>
            </a:r>
            <a:r>
              <a:rPr lang="de-DE" sz="2800" dirty="0"/>
              <a:t>, null);</a:t>
            </a:r>
          </a:p>
          <a:p>
            <a:pPr marL="0" indent="0">
              <a:buNone/>
            </a:pPr>
            <a:r>
              <a:rPr lang="de-DE" sz="2800" dirty="0"/>
              <a:t>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1536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 View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07" y="252304"/>
            <a:ext cx="9144000" cy="48585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84582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use instead of </a:t>
            </a:r>
            <a:r>
              <a:rPr lang="en-US" dirty="0" err="1"/>
              <a:t>ListView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84582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Handles vertical and horizontal scrolling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84582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Follows View Holder Pattern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android.support.v7.widget.RecyclerView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Need: </a:t>
            </a:r>
            <a:r>
              <a:rPr lang="en-US" dirty="0" err="1"/>
              <a:t>LayoutManager</a:t>
            </a:r>
            <a:r>
              <a:rPr lang="en-US" dirty="0"/>
              <a:t>, </a:t>
            </a:r>
            <a:r>
              <a:rPr lang="en-US" dirty="0" err="1"/>
              <a:t>ViewHolder</a:t>
            </a:r>
            <a:r>
              <a:rPr lang="en-US" dirty="0"/>
              <a:t>, adapter</a:t>
            </a:r>
          </a:p>
        </p:txBody>
      </p:sp>
    </p:spTree>
    <p:extLst>
      <p:ext uri="{BB962C8B-B14F-4D97-AF65-F5344CB8AC3E}">
        <p14:creationId xmlns:p14="http://schemas.microsoft.com/office/powerpoint/2010/main" val="159961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Design Important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168" y="1171968"/>
            <a:ext cx="5098395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8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RecyclerView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&lt;android.support.v7.widget.RecyclerView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poll_list</a:t>
            </a:r>
            <a:r>
              <a:rPr lang="en-US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363998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View 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PollItemViewHolder</a:t>
            </a:r>
            <a:r>
              <a:rPr lang="en-US" sz="1400" dirty="0"/>
              <a:t> : </a:t>
            </a:r>
            <a:r>
              <a:rPr lang="en-US" sz="1400" dirty="0" err="1"/>
              <a:t>RecyclerView.ViewHolder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ImageView</a:t>
            </a:r>
            <a:r>
              <a:rPr lang="de-DE" sz="1400" dirty="0"/>
              <a:t> </a:t>
            </a:r>
            <a:r>
              <a:rPr lang="de-DE" sz="1400" dirty="0" err="1"/>
              <a:t>PollImage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PollDescription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PollVoteCount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(View </a:t>
            </a:r>
            <a:r>
              <a:rPr lang="de-DE" sz="1400" dirty="0" err="1"/>
              <a:t>itemView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// </a:t>
            </a:r>
            <a:r>
              <a:rPr lang="de-DE" sz="1400" dirty="0" err="1"/>
              <a:t>Locate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cache</a:t>
            </a:r>
            <a:r>
              <a:rPr lang="de-DE" sz="1400" dirty="0"/>
              <a:t>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PollImage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ImageView</a:t>
            </a:r>
            <a:r>
              <a:rPr lang="de-DE" sz="1400" dirty="0"/>
              <a:t>&gt;(</a:t>
            </a:r>
            <a:r>
              <a:rPr lang="de-DE" sz="1400" dirty="0" err="1"/>
              <a:t>Resource.Id.poll_image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PollDescription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Resource.Id.poll_description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PollVoteCount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Resource.Id.poll_votes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89463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Layout Manger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571751"/>
            <a:ext cx="8229600" cy="2022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recyclerView</a:t>
            </a:r>
            <a:r>
              <a:rPr lang="en-US" sz="1800" dirty="0"/>
              <a:t> = </a:t>
            </a:r>
            <a:r>
              <a:rPr lang="en-US" sz="1800" dirty="0" err="1"/>
              <a:t>FindViewById</a:t>
            </a:r>
            <a:r>
              <a:rPr lang="en-US" sz="1800" dirty="0"/>
              <a:t>&lt;</a:t>
            </a:r>
            <a:r>
              <a:rPr lang="en-US" sz="1800" dirty="0" err="1"/>
              <a:t>RecyclerView</a:t>
            </a:r>
            <a:r>
              <a:rPr lang="en-US" sz="1800" dirty="0"/>
              <a:t>&gt;(</a:t>
            </a:r>
            <a:r>
              <a:rPr lang="en-US" sz="1800" dirty="0" err="1"/>
              <a:t>Resource.Id.poll_list</a:t>
            </a:r>
            <a:r>
              <a:rPr lang="en-US" sz="1800" dirty="0"/>
              <a:t>);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layoutManager</a:t>
            </a:r>
            <a:r>
              <a:rPr lang="en-US" sz="1800" dirty="0"/>
              <a:t> = new </a:t>
            </a:r>
            <a:r>
              <a:rPr lang="en-US" sz="1800" dirty="0" err="1"/>
              <a:t>LinearLayoutManager</a:t>
            </a:r>
            <a:r>
              <a:rPr lang="en-US" sz="1800" dirty="0"/>
              <a:t>(this);</a:t>
            </a:r>
          </a:p>
          <a:p>
            <a:pPr marL="0" indent="0">
              <a:buNone/>
            </a:pPr>
            <a:r>
              <a:rPr lang="en-US" sz="1800" dirty="0" err="1"/>
              <a:t>layoutManager.Orientation</a:t>
            </a:r>
            <a:r>
              <a:rPr lang="en-US" sz="1800" dirty="0"/>
              <a:t> = </a:t>
            </a:r>
            <a:r>
              <a:rPr lang="en-US" sz="1800" dirty="0" err="1"/>
              <a:t>LinearLayoutManager.Vertical</a:t>
            </a:r>
            <a:r>
              <a:rPr lang="en-US" sz="1800" dirty="0"/>
              <a:t>; </a:t>
            </a:r>
          </a:p>
          <a:p>
            <a:pPr marL="0" indent="0">
              <a:buNone/>
            </a:pPr>
            <a:r>
              <a:rPr lang="en-US" sz="1800" dirty="0" err="1"/>
              <a:t>recyclerView.SetLayoutManager</a:t>
            </a:r>
            <a:r>
              <a:rPr lang="en-US" sz="1800" dirty="0"/>
              <a:t>(</a:t>
            </a:r>
            <a:r>
              <a:rPr lang="en-US" sz="1800" dirty="0" err="1"/>
              <a:t>layoutManager</a:t>
            </a:r>
            <a:r>
              <a:rPr lang="en-US" sz="1800" dirty="0"/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115138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LinearLayoutManager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8133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GridLayoutManager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0" y="1115138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StaggeredGridLayoutManager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0" y="1781332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Custom: extend </a:t>
            </a:r>
            <a:r>
              <a:rPr lang="en-US" dirty="0" err="1"/>
              <a:t>RecyclerView.LayoutManager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38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Adapter - Partial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PollAdapter</a:t>
            </a:r>
            <a:r>
              <a:rPr lang="en-US" sz="1400" dirty="0"/>
              <a:t> : </a:t>
            </a:r>
            <a:r>
              <a:rPr lang="en-US" sz="1400" dirty="0" err="1"/>
              <a:t>RecyclerView.Adapter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RecyclerView.ViewHolder</a:t>
            </a:r>
            <a:r>
              <a:rPr lang="de-DE" sz="1400" dirty="0"/>
              <a:t> </a:t>
            </a:r>
            <a:r>
              <a:rPr lang="de-DE" sz="1400" dirty="0" err="1"/>
              <a:t>OnCreateViewHolder</a:t>
            </a:r>
            <a:r>
              <a:rPr lang="de-DE" sz="1400" dirty="0"/>
              <a:t>(</a:t>
            </a:r>
            <a:r>
              <a:rPr lang="de-DE" sz="1400" dirty="0" err="1"/>
              <a:t>ViewGroup</a:t>
            </a:r>
            <a:r>
              <a:rPr lang="de-DE" sz="1400" dirty="0"/>
              <a:t>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int</a:t>
            </a:r>
            <a:r>
              <a:rPr lang="de-DE" sz="1400" dirty="0"/>
              <a:t> </a:t>
            </a:r>
            <a:r>
              <a:rPr lang="de-DE" sz="1400" dirty="0" err="1"/>
              <a:t>viewType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    {</a:t>
            </a:r>
          </a:p>
          <a:p>
            <a:pPr marL="0" indent="0">
              <a:buNone/>
            </a:pPr>
            <a:r>
              <a:rPr lang="de-DE" sz="1400" dirty="0"/>
              <a:t>            // </a:t>
            </a:r>
            <a:r>
              <a:rPr lang="de-DE" sz="1400" dirty="0" err="1"/>
              <a:t>Inflate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photo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View </a:t>
            </a:r>
            <a:r>
              <a:rPr lang="de-DE" sz="1400" dirty="0" err="1"/>
              <a:t>itemView</a:t>
            </a:r>
            <a:r>
              <a:rPr lang="de-DE" sz="1400" dirty="0"/>
              <a:t> = </a:t>
            </a:r>
            <a:r>
              <a:rPr lang="de-DE" sz="1400" dirty="0" err="1"/>
              <a:t>LayoutInflater.From</a:t>
            </a:r>
            <a:r>
              <a:rPr lang="de-DE" sz="1400" dirty="0"/>
              <a:t>(</a:t>
            </a:r>
            <a:r>
              <a:rPr lang="de-DE" sz="1400" dirty="0" err="1"/>
              <a:t>parent.Context</a:t>
            </a:r>
            <a:r>
              <a:rPr lang="de-DE" sz="1400" dirty="0"/>
              <a:t>).</a:t>
            </a:r>
            <a:r>
              <a:rPr lang="de-DE" sz="1400" dirty="0" err="1"/>
              <a:t>Inflate</a:t>
            </a:r>
            <a:r>
              <a:rPr lang="de-DE" sz="1400" dirty="0"/>
              <a:t>(</a:t>
            </a:r>
            <a:r>
              <a:rPr lang="de-DE" sz="1400" dirty="0" err="1"/>
              <a:t>Resource.Layout.MainRow</a:t>
            </a:r>
            <a:r>
              <a:rPr lang="de-DE" sz="1400" dirty="0"/>
              <a:t>,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false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    // Create a </a:t>
            </a:r>
            <a:r>
              <a:rPr lang="de-DE" sz="1400" dirty="0" err="1"/>
              <a:t>ViewHolder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hold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 </a:t>
            </a:r>
            <a:r>
              <a:rPr lang="de-DE" sz="1400" dirty="0" err="1"/>
              <a:t>inside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vh</a:t>
            </a:r>
            <a:r>
              <a:rPr lang="de-DE" sz="1400" dirty="0"/>
              <a:t> =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ro-RO" sz="1400" dirty="0"/>
              <a:t>            </a:t>
            </a:r>
            <a:r>
              <a:rPr lang="ro-RO" sz="1400" dirty="0" err="1"/>
              <a:t>return</a:t>
            </a:r>
            <a:r>
              <a:rPr lang="ro-RO" sz="1400" dirty="0"/>
              <a:t> </a:t>
            </a:r>
            <a:r>
              <a:rPr lang="ro-RO" sz="1400" dirty="0" err="1"/>
              <a:t>vh</a:t>
            </a:r>
            <a:r>
              <a:rPr lang="ro-RO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6895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recyclerView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</a:t>
            </a:r>
            <a:r>
              <a:rPr lang="en-US" sz="1400" dirty="0" err="1"/>
              <a:t>RecyclerView</a:t>
            </a:r>
            <a:r>
              <a:rPr lang="en-US" sz="1400" dirty="0"/>
              <a:t>&gt;(</a:t>
            </a:r>
            <a:r>
              <a:rPr lang="en-US" sz="1400" dirty="0" err="1"/>
              <a:t>Resource.Id.poll_list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layoutManager</a:t>
            </a:r>
            <a:r>
              <a:rPr lang="en-US" sz="1400" dirty="0"/>
              <a:t> = new </a:t>
            </a:r>
            <a:r>
              <a:rPr lang="en-US" sz="1400" dirty="0" err="1"/>
              <a:t>LinearLayoutManager</a:t>
            </a:r>
            <a:r>
              <a:rPr lang="en-US" sz="1400" dirty="0"/>
              <a:t>(this);</a:t>
            </a:r>
          </a:p>
          <a:p>
            <a:pPr marL="0" indent="0">
              <a:buNone/>
            </a:pPr>
            <a:r>
              <a:rPr lang="en-US" sz="1400" dirty="0" err="1"/>
              <a:t>layoutManager.Orientation</a:t>
            </a:r>
            <a:r>
              <a:rPr lang="en-US" sz="1400" dirty="0"/>
              <a:t> = </a:t>
            </a:r>
            <a:r>
              <a:rPr lang="en-US" sz="1400" dirty="0" err="1"/>
              <a:t>LinearLayoutManager.Vertical</a:t>
            </a:r>
            <a:r>
              <a:rPr lang="en-US" sz="1400" dirty="0"/>
              <a:t>; </a:t>
            </a:r>
          </a:p>
          <a:p>
            <a:pPr marL="0" indent="0">
              <a:buNone/>
            </a:pPr>
            <a:r>
              <a:rPr lang="en-US" sz="1400" dirty="0" err="1"/>
              <a:t>recyclerView.SetLayoutManager</a:t>
            </a:r>
            <a:r>
              <a:rPr lang="en-US" sz="1400" dirty="0"/>
              <a:t>(</a:t>
            </a:r>
            <a:r>
              <a:rPr lang="en-US" sz="1400" dirty="0" err="1"/>
              <a:t>layoutManager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pollService</a:t>
            </a:r>
            <a:r>
              <a:rPr lang="en-US" sz="1400" dirty="0"/>
              <a:t> = new </a:t>
            </a:r>
            <a:r>
              <a:rPr lang="en-US" sz="1400" dirty="0" err="1"/>
              <a:t>PollService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pollItems</a:t>
            </a:r>
            <a:r>
              <a:rPr lang="en-US" sz="1400" dirty="0"/>
              <a:t> = </a:t>
            </a:r>
            <a:r>
              <a:rPr lang="en-US" sz="1400" dirty="0" err="1"/>
              <a:t>pollService.GetPolls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adapter = new </a:t>
            </a:r>
            <a:r>
              <a:rPr lang="en-US" sz="1400" dirty="0" err="1"/>
              <a:t>PollAdapter</a:t>
            </a:r>
            <a:r>
              <a:rPr lang="en-US" sz="1400" dirty="0"/>
              <a:t>(</a:t>
            </a:r>
            <a:r>
              <a:rPr lang="en-US" sz="1400" dirty="0" err="1"/>
              <a:t>pollItems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recyclerView.SetAdapter</a:t>
            </a:r>
            <a:r>
              <a:rPr lang="en-US" sz="1400" dirty="0"/>
              <a:t>(adapter);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197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en-US" dirty="0"/>
              <a:t> or </a:t>
            </a:r>
            <a:r>
              <a:rPr lang="en-US" dirty="0" err="1"/>
              <a:t>RecyclerView</a:t>
            </a:r>
            <a:r>
              <a:rPr lang="en-US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247136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ListView</a:t>
            </a:r>
            <a:r>
              <a:rPr lang="en-US" dirty="0"/>
              <a:t> Advantages</a:t>
            </a:r>
          </a:p>
        </p:txBody>
      </p:sp>
      <p:sp>
        <p:nvSpPr>
          <p:cNvPr id="5" name="Rectangle 4"/>
          <p:cNvSpPr/>
          <p:nvPr/>
        </p:nvSpPr>
        <p:spPr>
          <a:xfrm>
            <a:off x="475736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row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75736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Dividers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475736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Canned simple adapters </a:t>
            </a:r>
          </a:p>
        </p:txBody>
      </p:sp>
      <p:sp>
        <p:nvSpPr>
          <p:cNvPr id="8" name="Rectangle 7"/>
          <p:cNvSpPr/>
          <p:nvPr/>
        </p:nvSpPr>
        <p:spPr>
          <a:xfrm>
            <a:off x="4648200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RecyclerView</a:t>
            </a:r>
            <a:r>
              <a:rPr lang="en-US" dirty="0"/>
              <a:t> Advantages</a:t>
            </a:r>
          </a:p>
        </p:txBody>
      </p:sp>
      <p:sp>
        <p:nvSpPr>
          <p:cNvPr id="9" name="Rectangle 8"/>
          <p:cNvSpPr/>
          <p:nvPr/>
        </p:nvSpPr>
        <p:spPr>
          <a:xfrm>
            <a:off x="4876800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view level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76800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Formal layouts like horizontal scrolling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76800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Forces view holder pattern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6800" y="3938552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Decorators and animations</a:t>
            </a:r>
          </a:p>
        </p:txBody>
      </p:sp>
    </p:spTree>
    <p:extLst>
      <p:ext uri="{BB962C8B-B14F-4D97-AF65-F5344CB8AC3E}">
        <p14:creationId xmlns:p14="http://schemas.microsoft.com/office/powerpoint/2010/main" val="99595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474335"/>
            <a:ext cx="4905090" cy="2730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283838" y="769316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 related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83838" y="139668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android.support.v7.widget.CardView</a:t>
            </a:r>
          </a:p>
        </p:txBody>
      </p:sp>
      <p:sp>
        <p:nvSpPr>
          <p:cNvPr id="6" name="Rectangle 5"/>
          <p:cNvSpPr/>
          <p:nvPr/>
        </p:nvSpPr>
        <p:spPr>
          <a:xfrm>
            <a:off x="283838" y="2024052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Requries</a:t>
            </a:r>
            <a:r>
              <a:rPr lang="en-US" dirty="0"/>
              <a:t> API 21 and JDK 1.7</a:t>
            </a:r>
          </a:p>
        </p:txBody>
      </p:sp>
      <p:sp>
        <p:nvSpPr>
          <p:cNvPr id="7" name="Rectangle 6"/>
          <p:cNvSpPr/>
          <p:nvPr/>
        </p:nvSpPr>
        <p:spPr>
          <a:xfrm>
            <a:off x="283838" y="2651420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Differences prior to API 21 (App </a:t>
            </a:r>
            <a:r>
              <a:rPr lang="en-US" dirty="0" err="1"/>
              <a:t>Compat</a:t>
            </a:r>
            <a:r>
              <a:rPr lang="en-US" dirty="0"/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512438" y="3278789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Calculated shadow adds padding -</a:t>
            </a:r>
            <a:r>
              <a:rPr lang="en-US" dirty="0" err="1"/>
              <a:t>cardUseCompatPadding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974" y="3906157"/>
            <a:ext cx="56202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Intersecting child views not clipped in corners - </a:t>
            </a:r>
            <a:r>
              <a:rPr lang="en-US" dirty="0" err="1"/>
              <a:t>cardPreventCornerOverlap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80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CardView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&lt;android.support.v7.widget.CardView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android:layout_height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android:layout_width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app:layout_aspectRatio</a:t>
            </a:r>
            <a:r>
              <a:rPr lang="en-US" sz="1400" dirty="0"/>
              <a:t>="100%"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app:layout_widthPercent</a:t>
            </a:r>
            <a:r>
              <a:rPr lang="en-US" sz="1400" dirty="0"/>
              <a:t>="100%”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app:cardElevation</a:t>
            </a:r>
            <a:r>
              <a:rPr lang="en-US" sz="1400" dirty="0"/>
              <a:t>="2sp"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app:cardUseCompatPadding</a:t>
            </a:r>
            <a:r>
              <a:rPr lang="en-US" sz="1400" dirty="0"/>
              <a:t>="true" &gt;</a:t>
            </a:r>
          </a:p>
          <a:p>
            <a:pPr marL="0" indent="0">
              <a:buNone/>
            </a:pPr>
            <a:r>
              <a:rPr lang="de-DE" sz="1400" dirty="0"/>
              <a:t>    &lt;</a:t>
            </a:r>
            <a:r>
              <a:rPr lang="de-DE" sz="1400" dirty="0" err="1"/>
              <a:t>ImageView</a:t>
            </a: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android:layout_height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android:layout_width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android:id</a:t>
            </a:r>
            <a:r>
              <a:rPr lang="de-DE" sz="1400" dirty="0"/>
              <a:t>="@+</a:t>
            </a:r>
            <a:r>
              <a:rPr lang="de-DE" sz="1400" dirty="0" err="1"/>
              <a:t>id</a:t>
            </a:r>
            <a:r>
              <a:rPr lang="de-DE" sz="1400" dirty="0"/>
              <a:t>/</a:t>
            </a:r>
            <a:r>
              <a:rPr lang="de-DE" sz="1400" dirty="0" err="1"/>
              <a:t>poll_image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android:scaleType</a:t>
            </a:r>
            <a:r>
              <a:rPr lang="de-DE" sz="1400" dirty="0"/>
              <a:t>="</a:t>
            </a:r>
            <a:r>
              <a:rPr lang="de-DE" sz="1400" dirty="0" err="1"/>
              <a:t>centerCrop</a:t>
            </a:r>
            <a:r>
              <a:rPr lang="de-DE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&lt;/android.support.v7.widget.CardView&gt;</a:t>
            </a:r>
          </a:p>
        </p:txBody>
      </p:sp>
    </p:spTree>
    <p:extLst>
      <p:ext uri="{BB962C8B-B14F-4D97-AF65-F5344CB8AC3E}">
        <p14:creationId xmlns:p14="http://schemas.microsoft.com/office/powerpoint/2010/main" val="37401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5979"/>
            <a:ext cx="8458200" cy="857250"/>
          </a:xfrm>
        </p:spPr>
        <p:txBody>
          <a:bodyPr/>
          <a:lstStyle/>
          <a:p>
            <a:r>
              <a:rPr lang="en-US" sz="3600" dirty="0"/>
              <a:t>Animations - Transitions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Animates Change between one view hierarchy and another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617451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 Concepts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171672"/>
            <a:ext cx="5638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725892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Transitions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280113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compatible with classes that extend </a:t>
            </a:r>
            <a:r>
              <a:rPr lang="en-US" dirty="0" err="1"/>
              <a:t>adaper</a:t>
            </a:r>
            <a:r>
              <a:rPr lang="en-US" dirty="0"/>
              <a:t> view</a:t>
            </a:r>
          </a:p>
        </p:txBody>
      </p:sp>
      <p:sp>
        <p:nvSpPr>
          <p:cNvPr id="9" name="Rectangle 8"/>
          <p:cNvSpPr/>
          <p:nvPr/>
        </p:nvSpPr>
        <p:spPr>
          <a:xfrm>
            <a:off x="247135" y="3834334"/>
            <a:ext cx="58488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Problems animating views that contain text</a:t>
            </a:r>
          </a:p>
        </p:txBody>
      </p:sp>
    </p:spTree>
    <p:extLst>
      <p:ext uri="{BB962C8B-B14F-4D97-AF65-F5344CB8AC3E}">
        <p14:creationId xmlns:p14="http://schemas.microsoft.com/office/powerpoint/2010/main" val="1837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Tying Source and Target Controls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47500" lnSpcReduction="20000"/>
          </a:bodyPr>
          <a:lstStyle/>
          <a:p>
            <a:r>
              <a:rPr lang="en-US" sz="3400" dirty="0"/>
              <a:t>Source: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android.support.design.widget.FloatingActionButton</a:t>
            </a:r>
            <a:endParaRPr lang="en-US" sz="3400" dirty="0"/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android:id</a:t>
            </a:r>
            <a:r>
              <a:rPr lang="de-DE" sz="3400" dirty="0"/>
              <a:t>="@+</a:t>
            </a:r>
            <a:r>
              <a:rPr lang="de-DE" sz="3400" dirty="0" err="1"/>
              <a:t>id</a:t>
            </a:r>
            <a:r>
              <a:rPr lang="de-DE" sz="3400" dirty="0"/>
              <a:t>/</a:t>
            </a:r>
            <a:r>
              <a:rPr lang="de-DE" sz="3400" dirty="0" err="1"/>
              <a:t>fab_add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android:layout_width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android:layout_height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android:transitionName</a:t>
            </a:r>
            <a:r>
              <a:rPr lang="de-DE" sz="3400" dirty="0"/>
              <a:t>="@</a:t>
            </a:r>
            <a:r>
              <a:rPr lang="de-DE" sz="3400" dirty="0" err="1"/>
              <a:t>string</a:t>
            </a:r>
            <a:r>
              <a:rPr lang="de-DE" sz="3400" dirty="0"/>
              <a:t>/</a:t>
            </a:r>
            <a:r>
              <a:rPr lang="de-DE" sz="3400" dirty="0" err="1"/>
              <a:t>Transition_Popup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android:src</a:t>
            </a:r>
            <a:r>
              <a:rPr lang="de-DE" sz="3400" dirty="0"/>
              <a:t>="@</a:t>
            </a:r>
            <a:r>
              <a:rPr lang="de-DE" sz="3400" dirty="0" err="1"/>
              <a:t>drawable</a:t>
            </a:r>
            <a:r>
              <a:rPr lang="de-DE" sz="3400" dirty="0"/>
              <a:t>/ic_add_white_24dp" /&gt;</a:t>
            </a:r>
          </a:p>
          <a:p>
            <a:r>
              <a:rPr lang="de-DE" sz="3600" dirty="0"/>
              <a:t>Target: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android.support.design.widget.CoordinatorLayout</a:t>
            </a:r>
            <a:r>
              <a:rPr lang="en-US" sz="3400" dirty="0"/>
              <a:t> 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android:layout_width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android:layout_height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android:transitionName</a:t>
            </a:r>
            <a:r>
              <a:rPr lang="en-US" sz="3400" dirty="0"/>
              <a:t>="@string/</a:t>
            </a:r>
            <a:r>
              <a:rPr lang="en-US" sz="3400" dirty="0" err="1"/>
              <a:t>Transition_Popup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android:background</a:t>
            </a:r>
            <a:r>
              <a:rPr lang="en-US" sz="3400" dirty="0"/>
              <a:t>="@color/</a:t>
            </a:r>
            <a:r>
              <a:rPr lang="en-US" sz="3400" dirty="0" err="1"/>
              <a:t>custom_accent</a:t>
            </a:r>
            <a:r>
              <a:rPr lang="en-US" sz="3400" dirty="0"/>
              <a:t>"&gt;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" y="2385443"/>
            <a:ext cx="4898504" cy="29641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" y="3795850"/>
            <a:ext cx="4898504" cy="288776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0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514350"/>
            <a:ext cx="2280134" cy="40195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1" y="514350"/>
            <a:ext cx="2266273" cy="401955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539" y="509717"/>
            <a:ext cx="2223663" cy="408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Transition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private void </a:t>
            </a:r>
            <a:r>
              <a:rPr lang="en-US" sz="1600" dirty="0" err="1"/>
              <a:t>fab_click</a:t>
            </a:r>
            <a:r>
              <a:rPr lang="en-US" sz="1600" dirty="0"/>
              <a:t>(object sender, </a:t>
            </a:r>
            <a:r>
              <a:rPr lang="en-US" sz="1600" dirty="0" err="1"/>
              <a:t>EventArgs</a:t>
            </a:r>
            <a:r>
              <a:rPr lang="en-US" sz="1600" dirty="0"/>
              <a:t> e)</a:t>
            </a:r>
          </a:p>
          <a:p>
            <a:pPr marL="0" indent="0">
              <a:buNone/>
            </a:pPr>
            <a:r>
              <a:rPr lang="de-DE" sz="1600" dirty="0"/>
              <a:t> {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 =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typeof</a:t>
            </a:r>
            <a:r>
              <a:rPr lang="de-DE" sz="1600" dirty="0"/>
              <a:t>(</a:t>
            </a:r>
            <a:r>
              <a:rPr lang="de-DE" sz="1600" dirty="0" err="1"/>
              <a:t>NewPollActivity</a:t>
            </a:r>
            <a:r>
              <a:rPr lang="de-DE" sz="1600" dirty="0"/>
              <a:t>));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transitionName</a:t>
            </a:r>
            <a:r>
              <a:rPr lang="de-DE" sz="1600" dirty="0"/>
              <a:t> = </a:t>
            </a:r>
            <a:r>
              <a:rPr lang="de-DE" sz="1600" dirty="0" err="1"/>
              <a:t>GetString</a:t>
            </a:r>
            <a:r>
              <a:rPr lang="de-DE" sz="1600" dirty="0"/>
              <a:t>(</a:t>
            </a:r>
            <a:r>
              <a:rPr lang="de-DE" sz="1600" dirty="0" err="1"/>
              <a:t>Resource.String.Transition_Popup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fab</a:t>
            </a:r>
            <a:r>
              <a:rPr lang="de-DE" sz="1600" dirty="0"/>
              <a:t> = </a:t>
            </a:r>
            <a:r>
              <a:rPr lang="de-DE" sz="1600" dirty="0" err="1"/>
              <a:t>FindViewById</a:t>
            </a:r>
            <a:r>
              <a:rPr lang="de-DE" sz="1600" dirty="0"/>
              <a:t>&lt;</a:t>
            </a:r>
            <a:r>
              <a:rPr lang="de-DE" sz="1600" dirty="0" err="1"/>
              <a:t>FloatingActionButton</a:t>
            </a:r>
            <a:r>
              <a:rPr lang="de-DE" sz="1600" dirty="0"/>
              <a:t>&gt;(</a:t>
            </a:r>
            <a:r>
              <a:rPr lang="de-DE" sz="1600" dirty="0" err="1"/>
              <a:t>Resource.Id.fab_add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options</a:t>
            </a:r>
            <a:r>
              <a:rPr lang="de-DE" sz="1600" dirty="0"/>
              <a:t> = </a:t>
            </a:r>
            <a:r>
              <a:rPr lang="de-DE" sz="1600" dirty="0" err="1"/>
              <a:t>ActivityOptionsCompat.MakeSceneTransitionAnimation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fab</a:t>
            </a:r>
            <a:r>
              <a:rPr lang="de-DE" sz="1600" dirty="0"/>
              <a:t>, </a:t>
            </a:r>
            <a:r>
              <a:rPr lang="de-DE" sz="1600" dirty="0" err="1"/>
              <a:t>transitionName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bundle</a:t>
            </a:r>
            <a:r>
              <a:rPr lang="de-DE" sz="1600" dirty="0"/>
              <a:t> = </a:t>
            </a:r>
            <a:r>
              <a:rPr lang="de-DE" sz="1600" dirty="0" err="1"/>
              <a:t>options.ToBundle</a:t>
            </a:r>
            <a:r>
              <a:rPr lang="de-DE" sz="1600" dirty="0"/>
              <a:t>();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ActivityCompat.StartActivity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intent</a:t>
            </a:r>
            <a:r>
              <a:rPr lang="de-DE" sz="1600" dirty="0"/>
              <a:t>, </a:t>
            </a:r>
            <a:r>
              <a:rPr lang="de-DE" sz="1600" dirty="0" err="1"/>
              <a:t>bundle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45901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37" y="1013232"/>
            <a:ext cx="2667000" cy="20460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Available from Google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Android, iOS and web sizes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Black and white colors (light and dark)</a:t>
            </a:r>
          </a:p>
        </p:txBody>
      </p:sp>
    </p:spTree>
    <p:extLst>
      <p:ext uri="{BB962C8B-B14F-4D97-AF65-F5344CB8AC3E}">
        <p14:creationId xmlns:p14="http://schemas.microsoft.com/office/powerpoint/2010/main" val="91198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&lt;style name="</a:t>
            </a:r>
            <a:r>
              <a:rPr lang="en-US" sz="1600" dirty="0" err="1"/>
              <a:t>ToolbarTheme</a:t>
            </a:r>
            <a:r>
              <a:rPr lang="en-US" sz="1600" dirty="0"/>
              <a:t>" parent="</a:t>
            </a:r>
            <a:r>
              <a:rPr lang="en-US" sz="1600" dirty="0" err="1"/>
              <a:t>Theme.AppCompat.NoActionBar</a:t>
            </a:r>
            <a:r>
              <a:rPr lang="en-US" sz="1600" dirty="0"/>
              <a:t>"&gt;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android:textColorPrimary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actionMenuTextColor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android:textColorSecondary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1248252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&lt;android.support.v7.widget.Toolbar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android:id</a:t>
            </a:r>
            <a:r>
              <a:rPr lang="en-US" sz="1600" dirty="0"/>
              <a:t>="@+id/toolbar"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android:layout_width</a:t>
            </a:r>
            <a:r>
              <a:rPr lang="en-US" sz="1600" dirty="0"/>
              <a:t>="</a:t>
            </a:r>
            <a:r>
              <a:rPr lang="en-US" sz="1600" dirty="0" err="1"/>
              <a:t>match_parent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android:layout_height</a:t>
            </a:r>
            <a:r>
              <a:rPr lang="en-US" sz="1600" dirty="0"/>
              <a:t>="</a:t>
            </a:r>
            <a:r>
              <a:rPr lang="en-US" sz="1600" dirty="0" err="1"/>
              <a:t>wrap_content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android:background</a:t>
            </a:r>
            <a:r>
              <a:rPr lang="en-US" sz="1600" dirty="0"/>
              <a:t>="@color/</a:t>
            </a:r>
            <a:r>
              <a:rPr lang="en-US" sz="1600" dirty="0" err="1"/>
              <a:t>custom_primary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app:navigationIcon</a:t>
            </a:r>
            <a:r>
              <a:rPr lang="en-US" sz="1600" dirty="0"/>
              <a:t>="@</a:t>
            </a:r>
            <a:r>
              <a:rPr lang="en-US" sz="1600" dirty="0" err="1"/>
              <a:t>drawable</a:t>
            </a:r>
            <a:r>
              <a:rPr lang="en-US" sz="1600" dirty="0"/>
              <a:t>/ic_menu_white_24dp"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android:theme</a:t>
            </a:r>
            <a:r>
              <a:rPr lang="en-US" sz="1600" dirty="0"/>
              <a:t>="@style/</a:t>
            </a:r>
            <a:r>
              <a:rPr lang="en-US" sz="1600" dirty="0" err="1"/>
              <a:t>ToolbarTheme</a:t>
            </a:r>
            <a:r>
              <a:rPr lang="en-US" sz="1600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611011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Extra Menu Items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&lt;menu </a:t>
            </a:r>
            <a:r>
              <a:rPr lang="en-US" sz="1400" dirty="0" err="1"/>
              <a:t>xmlns:android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/res/android"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xmlns:app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/res-auto"&gt;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action_search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="Search"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android:icon</a:t>
            </a:r>
            <a:r>
              <a:rPr lang="en-US" sz="1400" dirty="0"/>
              <a:t>="@</a:t>
            </a:r>
            <a:r>
              <a:rPr lang="en-US" sz="1400" dirty="0" err="1"/>
              <a:t>drawable</a:t>
            </a:r>
            <a:r>
              <a:rPr lang="en-US" sz="1400" dirty="0"/>
              <a:t>/ic_search_white_24dp"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="100"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</a:t>
            </a:r>
            <a:r>
              <a:rPr lang="en-US" sz="1400" dirty="0" err="1"/>
              <a:t>ifRoom</a:t>
            </a:r>
            <a:r>
              <a:rPr lang="en-US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action_settings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="Some Menu Item"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="300"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="never" /&gt;</a:t>
            </a:r>
          </a:p>
          <a:p>
            <a:pPr marL="0" indent="0">
              <a:buNone/>
            </a:pPr>
            <a:r>
              <a:rPr lang="en-US" sz="1400" dirty="0"/>
              <a:t>&lt;/menu&gt;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0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b="1" dirty="0"/>
              <a:t>In </a:t>
            </a:r>
            <a:r>
              <a:rPr lang="en-US" sz="1400" b="1" dirty="0" err="1"/>
              <a:t>OnCreate</a:t>
            </a:r>
            <a:r>
              <a:rPr lang="en-US" sz="1400" b="1" dirty="0"/>
              <a:t> Method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appBar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&lt;Toolbar&gt;(</a:t>
            </a:r>
            <a:r>
              <a:rPr lang="en-US" sz="1400" dirty="0" err="1"/>
              <a:t>Resource.Id.toolbar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appBar.InflateMenu</a:t>
            </a:r>
            <a:r>
              <a:rPr lang="en-US" sz="1400" dirty="0"/>
              <a:t>(</a:t>
            </a:r>
            <a:r>
              <a:rPr lang="en-US" sz="1400" dirty="0" err="1"/>
              <a:t>Resource.Menu.Main_Menu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SetSupportActionBar</a:t>
            </a:r>
            <a:r>
              <a:rPr lang="en-US" sz="1400" dirty="0"/>
              <a:t>(</a:t>
            </a:r>
            <a:r>
              <a:rPr lang="en-US" sz="1400" dirty="0" err="1"/>
              <a:t>appBar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appBar.NavigationClick</a:t>
            </a:r>
            <a:r>
              <a:rPr lang="en-US" sz="1400" dirty="0"/>
              <a:t> += </a:t>
            </a:r>
            <a:r>
              <a:rPr lang="en-US" sz="1400" dirty="0" err="1"/>
              <a:t>Navigation_Click</a:t>
            </a:r>
            <a:r>
              <a:rPr lang="en-US" sz="1400" dirty="0"/>
              <a:t>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r>
              <a:rPr lang="en-US" sz="1400" b="1" dirty="0"/>
              <a:t>Handle Inflating extra menu items</a:t>
            </a:r>
          </a:p>
          <a:p>
            <a:pPr marL="0" indent="0">
              <a:buNone/>
            </a:pPr>
            <a:r>
              <a:rPr lang="en-US" sz="1400" dirty="0"/>
              <a:t> public override bool </a:t>
            </a:r>
            <a:r>
              <a:rPr lang="en-US" sz="1400" dirty="0" err="1"/>
              <a:t>OnCreateOptionsMenu</a:t>
            </a:r>
            <a:r>
              <a:rPr lang="en-US" sz="1400" dirty="0"/>
              <a:t>(</a:t>
            </a:r>
            <a:r>
              <a:rPr lang="en-US" sz="1400" dirty="0" err="1"/>
              <a:t>IMenu</a:t>
            </a:r>
            <a:r>
              <a:rPr lang="en-US" sz="1400" dirty="0"/>
              <a:t> menu)</a:t>
            </a:r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inflater</a:t>
            </a:r>
            <a:r>
              <a:rPr lang="de-DE" sz="1400" dirty="0"/>
              <a:t> = </a:t>
            </a:r>
            <a:r>
              <a:rPr lang="de-DE" sz="1400" dirty="0" err="1"/>
              <a:t>MenuInflater</a:t>
            </a:r>
            <a:r>
              <a:rPr lang="de-DE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inflater.Inflate</a:t>
            </a:r>
            <a:r>
              <a:rPr lang="de-DE" sz="1400" dirty="0"/>
              <a:t>(</a:t>
            </a:r>
            <a:r>
              <a:rPr lang="de-DE" sz="1400" dirty="0" err="1"/>
              <a:t>Resource.Menu.Main_Menu</a:t>
            </a:r>
            <a:r>
              <a:rPr lang="de-DE" sz="1400" dirty="0"/>
              <a:t>, 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return</a:t>
            </a:r>
            <a:r>
              <a:rPr lang="de-DE" sz="1400" dirty="0"/>
              <a:t> </a:t>
            </a:r>
            <a:r>
              <a:rPr lang="de-DE" sz="1400" dirty="0" err="1"/>
              <a:t>base.OnCreateOptionsMenu</a:t>
            </a:r>
            <a:r>
              <a:rPr lang="de-DE" sz="1400" dirty="0"/>
              <a:t>(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644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Navigation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Added to Material Design Guidelines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 Added in version 25.0.0 of Compatibility Libraries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Should only have 3 - 5 items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Focus item should be primary color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 button doesn’t navigate between bar views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00" y="1093318"/>
            <a:ext cx="2933700" cy="45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43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1047750"/>
            <a:ext cx="5867400" cy="713558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Code: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VSLiveMaterialDesign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00200" y="1896196"/>
            <a:ext cx="5867400" cy="918526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Design Standards: http://</a:t>
            </a:r>
            <a:r>
              <a:rPr lang="en-US" dirty="0" err="1"/>
              <a:t>www.google.com</a:t>
            </a:r>
            <a:r>
              <a:rPr lang="en-US" dirty="0"/>
              <a:t>/design/spec/material-design/</a:t>
            </a:r>
            <a:r>
              <a:rPr lang="en-US" dirty="0" err="1"/>
              <a:t>introduction.html</a:t>
            </a:r>
            <a:r>
              <a:rPr lang="en-US" dirty="0"/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1600200" y="3866796"/>
            <a:ext cx="5867400" cy="773974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Developer Information: https://</a:t>
            </a:r>
            <a:r>
              <a:rPr lang="en-US" dirty="0" err="1"/>
              <a:t>developer.android.com</a:t>
            </a:r>
            <a:r>
              <a:rPr lang="en-US" dirty="0"/>
              <a:t>/design/material/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600200" y="2951264"/>
            <a:ext cx="5867400" cy="77899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Icons: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</p:spTree>
    <p:extLst>
      <p:ext uri="{BB962C8B-B14F-4D97-AF65-F5344CB8AC3E}">
        <p14:creationId xmlns:p14="http://schemas.microsoft.com/office/powerpoint/2010/main" val="60079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067694"/>
            <a:ext cx="8229600" cy="857250"/>
          </a:xfrm>
        </p:spPr>
        <p:txBody>
          <a:bodyPr/>
          <a:lstStyle/>
          <a:p>
            <a:r>
              <a:rPr lang="en-US" dirty="0"/>
              <a:t>Thanks!!!</a:t>
            </a:r>
          </a:p>
        </p:txBody>
      </p:sp>
    </p:spTree>
    <p:extLst>
      <p:ext uri="{BB962C8B-B14F-4D97-AF65-F5344CB8AC3E}">
        <p14:creationId xmlns:p14="http://schemas.microsoft.com/office/powerpoint/2010/main" val="11123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1" y="361951"/>
            <a:ext cx="2345379" cy="41110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023" y="361950"/>
            <a:ext cx="2285979" cy="4042918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61950"/>
            <a:ext cx="2373690" cy="420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9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Material Design?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1" y="1063231"/>
            <a:ext cx="4708769" cy="26234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First Unified Design for Android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118" y="172820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with Android L</a:t>
            </a:r>
          </a:p>
        </p:txBody>
      </p:sp>
      <p:sp>
        <p:nvSpPr>
          <p:cNvPr id="8" name="Rectangle 7"/>
          <p:cNvSpPr/>
          <p:nvPr/>
        </p:nvSpPr>
        <p:spPr>
          <a:xfrm>
            <a:off x="224118" y="2393174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Guidelines Quite Specific</a:t>
            </a:r>
          </a:p>
        </p:txBody>
      </p:sp>
      <p:sp>
        <p:nvSpPr>
          <p:cNvPr id="9" name="Rectangle 8"/>
          <p:cNvSpPr/>
          <p:nvPr/>
        </p:nvSpPr>
        <p:spPr>
          <a:xfrm>
            <a:off x="224118" y="3058145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Special Tooling Libraries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4118" y="372311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Libraries Backward Compatible (v7)</a:t>
            </a:r>
          </a:p>
        </p:txBody>
      </p:sp>
    </p:spTree>
    <p:extLst>
      <p:ext uri="{BB962C8B-B14F-4D97-AF65-F5344CB8AC3E}">
        <p14:creationId xmlns:p14="http://schemas.microsoft.com/office/powerpoint/2010/main" val="46812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Concepts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is-IS" dirty="0" smtClean="0"/>
              <a:t>… </a:t>
            </a:r>
            <a:r>
              <a:rPr lang="en-US" dirty="0" smtClean="0"/>
              <a:t>guided </a:t>
            </a:r>
            <a:r>
              <a:rPr lang="en-US" dirty="0"/>
              <a:t>by print-based design elements – such as typography, grids, space, scale, color, and </a:t>
            </a:r>
            <a:r>
              <a:rPr lang="en-US" dirty="0" smtClean="0"/>
              <a:t>imagery”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897387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Material Metaphor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3000" y="341530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Bold, Graphic, Intentional</a:t>
            </a:r>
          </a:p>
        </p:txBody>
      </p:sp>
      <p:sp>
        <p:nvSpPr>
          <p:cNvPr id="8" name="Rectangle 7"/>
          <p:cNvSpPr/>
          <p:nvPr/>
        </p:nvSpPr>
        <p:spPr>
          <a:xfrm>
            <a:off x="455141" y="393322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Motion Provides Meaning</a:t>
            </a:r>
          </a:p>
        </p:txBody>
      </p:sp>
    </p:spTree>
    <p:extLst>
      <p:ext uri="{BB962C8B-B14F-4D97-AF65-F5344CB8AC3E}">
        <p14:creationId xmlns:p14="http://schemas.microsoft.com/office/powerpoint/2010/main" val="147084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Design</a:t>
            </a:r>
          </a:p>
        </p:txBody>
      </p:sp>
      <p:pic>
        <p:nvPicPr>
          <p:cNvPr id="5" name="Fob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4325" y="971550"/>
            <a:ext cx="2095349" cy="37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9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the Design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74276"/>
            <a:ext cx="1920762" cy="33940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381" y="1062690"/>
            <a:ext cx="1905000" cy="33951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1" y="1062690"/>
            <a:ext cx="1921069" cy="339461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0488" y="1030939"/>
            <a:ext cx="2056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Styles and Themes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80489" y="140027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Elevation and Shadows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80489" y="201431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Floating Action Button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80488" y="3029434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Card View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80488" y="266064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Recycler View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64419" y="3398225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80488" y="3767016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Icons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9600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38381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851399" y="1188510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05840" y="1750239"/>
            <a:ext cx="1920762" cy="994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209800" y="3883461"/>
            <a:ext cx="304800" cy="347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1943" y="1740823"/>
            <a:ext cx="1920762" cy="24786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51399" y="1605962"/>
            <a:ext cx="1920762" cy="26520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07257" y="2739485"/>
            <a:ext cx="1920762" cy="14951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505200" y="2975241"/>
            <a:ext cx="1138180" cy="12812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33600" y="1274714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253371" y="3957270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980488" y="414431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Action Bar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0110" y="1240498"/>
            <a:ext cx="1831861" cy="2648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/>
      <p:bldP spid="27" grpId="0" animBg="1"/>
      <p:bldP spid="2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Styles and Color Schemes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878407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Handled through Themes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478186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Pallets </a:t>
            </a:r>
            <a:r>
              <a:rPr lang="en-US"/>
              <a:t>are Complimentary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076450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Colors to consider</a:t>
            </a:r>
          </a:p>
        </p:txBody>
      </p:sp>
      <p:sp>
        <p:nvSpPr>
          <p:cNvPr id="8" name="Rectangle 7"/>
          <p:cNvSpPr/>
          <p:nvPr/>
        </p:nvSpPr>
        <p:spPr>
          <a:xfrm>
            <a:off x="475735" y="267823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75735" y="3277258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Secondary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5735" y="3876279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Accent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000125"/>
            <a:ext cx="1920762" cy="3394075"/>
          </a:xfrm>
        </p:spPr>
      </p:pic>
      <p:sp>
        <p:nvSpPr>
          <p:cNvPr id="12" name="Rectangle 11"/>
          <p:cNvSpPr/>
          <p:nvPr/>
        </p:nvSpPr>
        <p:spPr>
          <a:xfrm>
            <a:off x="5638800" y="1211504"/>
            <a:ext cx="1920762" cy="5179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715000" y="1996107"/>
            <a:ext cx="1752600" cy="6518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239000" y="3867150"/>
            <a:ext cx="320562" cy="3624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Visual Studio Live! Austin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Visual Studio Live! Las Vegas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1388</Words>
  <Application>Microsoft Macintosh PowerPoint</Application>
  <PresentationFormat>On-screen Show (16:9)</PresentationFormat>
  <Paragraphs>304</Paragraphs>
  <Slides>38</Slides>
  <Notes>6</Notes>
  <HiddenSlides>13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Calibri</vt:lpstr>
      <vt:lpstr>Gill Sans</vt:lpstr>
      <vt:lpstr>M Avenir Medium</vt:lpstr>
      <vt:lpstr>ＭＳ Ｐゴシック</vt:lpstr>
      <vt:lpstr>Times New Roman</vt:lpstr>
      <vt:lpstr>ヒラギノ角ゴ ProN W3</vt:lpstr>
      <vt:lpstr>Arial</vt:lpstr>
      <vt:lpstr>Custom Design</vt:lpstr>
      <vt:lpstr>Visual Studio Live! Las Vegas 2017</vt:lpstr>
      <vt:lpstr>1_Custom Design</vt:lpstr>
      <vt:lpstr>Visual Studio Live! Austin 2017</vt:lpstr>
      <vt:lpstr>1_Visual Studio Live! Las Vegas 2017</vt:lpstr>
      <vt:lpstr>2_Custom Design</vt:lpstr>
      <vt:lpstr>PowerPoint Presentation</vt:lpstr>
      <vt:lpstr>Why is Design Important</vt:lpstr>
      <vt:lpstr>PowerPoint Presentation</vt:lpstr>
      <vt:lpstr>PowerPoint Presentation</vt:lpstr>
      <vt:lpstr>What Is Material Design?</vt:lpstr>
      <vt:lpstr>Material Design Concepts</vt:lpstr>
      <vt:lpstr>Getting a Design</vt:lpstr>
      <vt:lpstr>Parsing the Design</vt:lpstr>
      <vt:lpstr>Styles and Color Schemes</vt:lpstr>
      <vt:lpstr>Material Design Themes</vt:lpstr>
      <vt:lpstr>Sample Style</vt:lpstr>
      <vt:lpstr>Day / Night Theme</vt:lpstr>
      <vt:lpstr>Elevation and Shadows</vt:lpstr>
      <vt:lpstr>Elevation Limitations</vt:lpstr>
      <vt:lpstr>Responsive Elevation</vt:lpstr>
      <vt:lpstr>Floating Action Button</vt:lpstr>
      <vt:lpstr>Floating Action Button XML</vt:lpstr>
      <vt:lpstr>Wiring Up the FAB Click Event</vt:lpstr>
      <vt:lpstr>Recycler View</vt:lpstr>
      <vt:lpstr>RecyclerView XML</vt:lpstr>
      <vt:lpstr>Creating a View Holder</vt:lpstr>
      <vt:lpstr>Creating a Layout Manger</vt:lpstr>
      <vt:lpstr>Creating an Adapter - Partial</vt:lpstr>
      <vt:lpstr>Putting it all Together</vt:lpstr>
      <vt:lpstr>ListView or RecyclerView?</vt:lpstr>
      <vt:lpstr>Card View</vt:lpstr>
      <vt:lpstr>CardView XML</vt:lpstr>
      <vt:lpstr>Animations - Transitions Framework</vt:lpstr>
      <vt:lpstr>Tying Source and Target Controls</vt:lpstr>
      <vt:lpstr>Making the Transition</vt:lpstr>
      <vt:lpstr>Icons</vt:lpstr>
      <vt:lpstr>Action Bar Style</vt:lpstr>
      <vt:lpstr>Action Bar XML</vt:lpstr>
      <vt:lpstr>Action Bar Extra Menu Items</vt:lpstr>
      <vt:lpstr>Action Bar In Code</vt:lpstr>
      <vt:lpstr>Bottom Navigation</vt:lpstr>
      <vt:lpstr>Useful Links</vt:lpstr>
      <vt:lpstr>Thanks!!!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2017-05-16T03:07:06Z</dcterms:modified>
</cp:coreProperties>
</file>

<file path=docProps/thumbnail.jpeg>
</file>